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21945600" cx="329184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2468563" y="6816725"/>
            <a:ext cx="27981273" cy="4705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45720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91440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137160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182880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937125" y="12436475"/>
            <a:ext cx="23044149" cy="5607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1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9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ctr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ctr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ctr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ctr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1646238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x="9217819" y="-2450305"/>
            <a:ext cx="14482762" cy="29625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71488" marL="1176338" rtl="0" algn="l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6238" marL="2547938" rtl="0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4637" marL="3919538" rtl="0" algn="l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8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marL="5486400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4013" marL="70532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013" marL="75104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013" marL="79676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013" marL="84248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013" marL="88820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 rot="5400000">
            <a:off x="18207037" y="6538912"/>
            <a:ext cx="18724562" cy="7405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x="3317875" y="-792162"/>
            <a:ext cx="18724562" cy="22067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71488" marL="1176338" rtl="0" algn="l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6238" marL="2547938" rtl="0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4637" marL="3919538" rtl="0" algn="l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8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marL="5486400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4013" marL="70532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013" marL="75104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013" marL="79676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013" marL="84248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013" marL="88820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1646238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1646238" y="5121275"/>
            <a:ext cx="29625924" cy="14482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71488" marL="1176338" rtl="0" algn="l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6238" marL="2547938" rtl="0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4637" marL="3919538" rtl="0" algn="l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8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marL="5486400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4013" marL="70532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013" marL="75104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013" marL="79676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013" marL="84248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013" marL="8882063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6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2600325" y="14101762"/>
            <a:ext cx="27981273" cy="43592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 b="1" sz="4000" cap="none"/>
            </a:lvl1pPr>
            <a:lvl2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2600325" y="9301163"/>
            <a:ext cx="27981273" cy="48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Arial"/>
              <a:buNone/>
              <a:defRPr sz="2000"/>
            </a:lvl1pPr>
            <a:lvl2pPr indent="0" marL="457200" rtl="0">
              <a:spcBef>
                <a:spcPts val="0"/>
              </a:spcBef>
              <a:buFont typeface="Arial"/>
              <a:buNone/>
              <a:defRPr sz="1800"/>
            </a:lvl2pPr>
            <a:lvl3pPr indent="0" marL="914400" rtl="0">
              <a:spcBef>
                <a:spcPts val="0"/>
              </a:spcBef>
              <a:buFont typeface="Arial"/>
              <a:buNone/>
              <a:defRPr sz="1600"/>
            </a:lvl3pPr>
            <a:lvl4pPr indent="0" marL="1371600" rtl="0">
              <a:spcBef>
                <a:spcPts val="0"/>
              </a:spcBef>
              <a:buFont typeface="Arial"/>
              <a:buNone/>
              <a:defRPr sz="1400"/>
            </a:lvl4pPr>
            <a:lvl5pPr indent="0" marL="1828800" rtl="0">
              <a:spcBef>
                <a:spcPts val="0"/>
              </a:spcBef>
              <a:buFont typeface="Arial"/>
              <a:buNone/>
              <a:defRPr sz="1400"/>
            </a:lvl5pPr>
            <a:lvl6pPr indent="0" marL="2286000" rtl="0">
              <a:spcBef>
                <a:spcPts val="0"/>
              </a:spcBef>
              <a:buFont typeface="Arial"/>
              <a:buNone/>
              <a:defRPr sz="1400"/>
            </a:lvl6pPr>
            <a:lvl7pPr indent="0" marL="2743200" rtl="0">
              <a:spcBef>
                <a:spcPts val="0"/>
              </a:spcBef>
              <a:buFont typeface="Arial"/>
              <a:buNone/>
              <a:defRPr sz="1400"/>
            </a:lvl7pPr>
            <a:lvl8pPr indent="0" marL="3200400" rtl="0">
              <a:spcBef>
                <a:spcPts val="0"/>
              </a:spcBef>
              <a:buFont typeface="Arial"/>
              <a:buNone/>
              <a:defRPr sz="1400"/>
            </a:lvl8pPr>
            <a:lvl9pPr indent="0" marL="3657600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1646238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1646238" y="5121275"/>
            <a:ext cx="14736761" cy="14482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16535400" y="5121275"/>
            <a:ext cx="14736763" cy="14482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646238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646238" y="4911725"/>
            <a:ext cx="14544675" cy="20478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Arial"/>
              <a:buNone/>
              <a:defRPr b="1" sz="2400"/>
            </a:lvl1pPr>
            <a:lvl2pPr indent="0" marL="457200" rtl="0">
              <a:spcBef>
                <a:spcPts val="0"/>
              </a:spcBef>
              <a:buFont typeface="Arial"/>
              <a:buNone/>
              <a:defRPr b="1" sz="2000"/>
            </a:lvl2pPr>
            <a:lvl3pPr indent="0" marL="914400" rtl="0">
              <a:spcBef>
                <a:spcPts val="0"/>
              </a:spcBef>
              <a:buFont typeface="Arial"/>
              <a:buNone/>
              <a:defRPr b="1" sz="1800"/>
            </a:lvl3pPr>
            <a:lvl4pPr indent="0" marL="1371600" rtl="0">
              <a:spcBef>
                <a:spcPts val="0"/>
              </a:spcBef>
              <a:buFont typeface="Arial"/>
              <a:buNone/>
              <a:defRPr b="1" sz="1600"/>
            </a:lvl4pPr>
            <a:lvl5pPr indent="0" marL="1828800" rtl="0">
              <a:spcBef>
                <a:spcPts val="0"/>
              </a:spcBef>
              <a:buFont typeface="Arial"/>
              <a:buNone/>
              <a:defRPr b="1" sz="1600"/>
            </a:lvl5pPr>
            <a:lvl6pPr indent="0" marL="2286000" rtl="0">
              <a:spcBef>
                <a:spcPts val="0"/>
              </a:spcBef>
              <a:buFont typeface="Arial"/>
              <a:buNone/>
              <a:defRPr b="1" sz="1600"/>
            </a:lvl6pPr>
            <a:lvl7pPr indent="0" marL="2743200" rtl="0">
              <a:spcBef>
                <a:spcPts val="0"/>
              </a:spcBef>
              <a:buFont typeface="Arial"/>
              <a:buNone/>
              <a:defRPr b="1" sz="1600"/>
            </a:lvl7pPr>
            <a:lvl8pPr indent="0" marL="3200400" rtl="0">
              <a:spcBef>
                <a:spcPts val="0"/>
              </a:spcBef>
              <a:buFont typeface="Arial"/>
              <a:buNone/>
              <a:defRPr b="1" sz="1600"/>
            </a:lvl8pPr>
            <a:lvl9pPr indent="0" marL="3657600" rtl="0">
              <a:spcBef>
                <a:spcPts val="0"/>
              </a:spcBef>
              <a:buFont typeface="Arial"/>
              <a:buNone/>
              <a:defRPr b="1" sz="16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1646238" y="6959600"/>
            <a:ext cx="14544675" cy="126444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16722725" y="4911725"/>
            <a:ext cx="14549437" cy="20478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Arial"/>
              <a:buNone/>
              <a:defRPr b="1" sz="2400"/>
            </a:lvl1pPr>
            <a:lvl2pPr indent="0" marL="457200" rtl="0">
              <a:spcBef>
                <a:spcPts val="0"/>
              </a:spcBef>
              <a:buFont typeface="Arial"/>
              <a:buNone/>
              <a:defRPr b="1" sz="2000"/>
            </a:lvl2pPr>
            <a:lvl3pPr indent="0" marL="914400" rtl="0">
              <a:spcBef>
                <a:spcPts val="0"/>
              </a:spcBef>
              <a:buFont typeface="Arial"/>
              <a:buNone/>
              <a:defRPr b="1" sz="1800"/>
            </a:lvl3pPr>
            <a:lvl4pPr indent="0" marL="1371600" rtl="0">
              <a:spcBef>
                <a:spcPts val="0"/>
              </a:spcBef>
              <a:buFont typeface="Arial"/>
              <a:buNone/>
              <a:defRPr b="1" sz="1600"/>
            </a:lvl4pPr>
            <a:lvl5pPr indent="0" marL="1828800" rtl="0">
              <a:spcBef>
                <a:spcPts val="0"/>
              </a:spcBef>
              <a:buFont typeface="Arial"/>
              <a:buNone/>
              <a:defRPr b="1" sz="1600"/>
            </a:lvl5pPr>
            <a:lvl6pPr indent="0" marL="2286000" rtl="0">
              <a:spcBef>
                <a:spcPts val="0"/>
              </a:spcBef>
              <a:buFont typeface="Arial"/>
              <a:buNone/>
              <a:defRPr b="1" sz="1600"/>
            </a:lvl6pPr>
            <a:lvl7pPr indent="0" marL="2743200" rtl="0">
              <a:spcBef>
                <a:spcPts val="0"/>
              </a:spcBef>
              <a:buFont typeface="Arial"/>
              <a:buNone/>
              <a:defRPr b="1" sz="1600"/>
            </a:lvl7pPr>
            <a:lvl8pPr indent="0" marL="3200400" rtl="0">
              <a:spcBef>
                <a:spcPts val="0"/>
              </a:spcBef>
              <a:buFont typeface="Arial"/>
              <a:buNone/>
              <a:defRPr b="1" sz="1600"/>
            </a:lvl8pPr>
            <a:lvl9pPr indent="0" marL="3657600" rtl="0">
              <a:spcBef>
                <a:spcPts val="0"/>
              </a:spcBef>
              <a:buFont typeface="Arial"/>
              <a:buNone/>
              <a:defRPr b="1" sz="1600"/>
            </a:lvl9pPr>
          </a:lstStyle>
          <a:p/>
        </p:txBody>
      </p:sp>
      <p:sp>
        <p:nvSpPr>
          <p:cNvPr id="40" name="Shape 40"/>
          <p:cNvSpPr txBox="1"/>
          <p:nvPr>
            <p:ph idx="4" type="body"/>
          </p:nvPr>
        </p:nvSpPr>
        <p:spPr>
          <a:xfrm>
            <a:off x="16722725" y="6959600"/>
            <a:ext cx="14549437" cy="126444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1646238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1646238" y="873125"/>
            <a:ext cx="10829925" cy="37195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1" sz="2000"/>
            </a:lvl1pPr>
            <a:lvl2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12869863" y="873125"/>
            <a:ext cx="18402299" cy="187309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1646238" y="4592637"/>
            <a:ext cx="10829925" cy="150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Arial"/>
              <a:buNone/>
              <a:defRPr sz="1400"/>
            </a:lvl1pPr>
            <a:lvl2pPr indent="0" marL="457200" rtl="0">
              <a:spcBef>
                <a:spcPts val="0"/>
              </a:spcBef>
              <a:buFont typeface="Arial"/>
              <a:buNone/>
              <a:defRPr sz="1200"/>
            </a:lvl2pPr>
            <a:lvl3pPr indent="0" marL="914400" rtl="0">
              <a:spcBef>
                <a:spcPts val="0"/>
              </a:spcBef>
              <a:buFont typeface="Arial"/>
              <a:buNone/>
              <a:defRPr sz="1000"/>
            </a:lvl3pPr>
            <a:lvl4pPr indent="0" marL="1371600" rtl="0">
              <a:spcBef>
                <a:spcPts val="0"/>
              </a:spcBef>
              <a:buFont typeface="Arial"/>
              <a:buNone/>
              <a:defRPr sz="900"/>
            </a:lvl4pPr>
            <a:lvl5pPr indent="0" marL="1828800" rtl="0">
              <a:spcBef>
                <a:spcPts val="0"/>
              </a:spcBef>
              <a:buFont typeface="Arial"/>
              <a:buNone/>
              <a:defRPr sz="900"/>
            </a:lvl5pPr>
            <a:lvl6pPr indent="0" marL="2286000" rtl="0">
              <a:spcBef>
                <a:spcPts val="0"/>
              </a:spcBef>
              <a:buFont typeface="Arial"/>
              <a:buNone/>
              <a:defRPr sz="900"/>
            </a:lvl6pPr>
            <a:lvl7pPr indent="0" marL="2743200" rtl="0">
              <a:spcBef>
                <a:spcPts val="0"/>
              </a:spcBef>
              <a:buFont typeface="Arial"/>
              <a:buNone/>
              <a:defRPr sz="900"/>
            </a:lvl7pPr>
            <a:lvl8pPr indent="0" marL="3200400" rtl="0">
              <a:spcBef>
                <a:spcPts val="0"/>
              </a:spcBef>
              <a:buFont typeface="Arial"/>
              <a:buNone/>
              <a:defRPr sz="900"/>
            </a:lvl8pPr>
            <a:lvl9pPr indent="0" marL="3657600" rtl="0">
              <a:spcBef>
                <a:spcPts val="0"/>
              </a:spcBef>
              <a:buFont typeface="Arial"/>
              <a:buNone/>
              <a:defRPr sz="900"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6451600" y="15362237"/>
            <a:ext cx="19751675" cy="1812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1" sz="2000"/>
            </a:lvl1pPr>
            <a:lvl2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15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x="6451600" y="1960563"/>
            <a:ext cx="19751675" cy="131683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baseline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baseline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451600" y="17175162"/>
            <a:ext cx="19751675" cy="2576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Arial"/>
              <a:buNone/>
              <a:defRPr sz="1400"/>
            </a:lvl1pPr>
            <a:lvl2pPr indent="0" marL="457200" rtl="0">
              <a:spcBef>
                <a:spcPts val="0"/>
              </a:spcBef>
              <a:buFont typeface="Arial"/>
              <a:buNone/>
              <a:defRPr sz="1200"/>
            </a:lvl2pPr>
            <a:lvl3pPr indent="0" marL="914400" rtl="0">
              <a:spcBef>
                <a:spcPts val="0"/>
              </a:spcBef>
              <a:buFont typeface="Arial"/>
              <a:buNone/>
              <a:defRPr sz="1000"/>
            </a:lvl3pPr>
            <a:lvl4pPr indent="0" marL="1371600" rtl="0">
              <a:spcBef>
                <a:spcPts val="0"/>
              </a:spcBef>
              <a:buFont typeface="Arial"/>
              <a:buNone/>
              <a:defRPr sz="900"/>
            </a:lvl4pPr>
            <a:lvl5pPr indent="0" marL="1828800" rtl="0">
              <a:spcBef>
                <a:spcPts val="0"/>
              </a:spcBef>
              <a:buFont typeface="Arial"/>
              <a:buNone/>
              <a:defRPr sz="900"/>
            </a:lvl5pPr>
            <a:lvl6pPr indent="0" marL="2286000" rtl="0">
              <a:spcBef>
                <a:spcPts val="0"/>
              </a:spcBef>
              <a:buFont typeface="Arial"/>
              <a:buNone/>
              <a:defRPr sz="900"/>
            </a:lvl6pPr>
            <a:lvl7pPr indent="0" marL="2743200" rtl="0">
              <a:spcBef>
                <a:spcPts val="0"/>
              </a:spcBef>
              <a:buFont typeface="Arial"/>
              <a:buNone/>
              <a:defRPr sz="900"/>
            </a:lvl7pPr>
            <a:lvl8pPr indent="0" marL="3200400" rtl="0">
              <a:spcBef>
                <a:spcPts val="0"/>
              </a:spcBef>
              <a:buFont typeface="Arial"/>
              <a:buNone/>
              <a:defRPr sz="900"/>
            </a:lvl8pPr>
            <a:lvl9pPr indent="0" marL="3657600" rtl="0">
              <a:spcBef>
                <a:spcPts val="0"/>
              </a:spcBef>
              <a:buFont typeface="Arial"/>
              <a:buNone/>
              <a:defRPr sz="900"/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1646238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45720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91440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137160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1828800" marR="0" rtl="0" algn="ctr">
              <a:spcBef>
                <a:spcPts val="0"/>
              </a:spcBef>
              <a:spcAft>
                <a:spcPts val="0"/>
              </a:spcAft>
              <a:defRPr b="0" baseline="0" i="0" sz="15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1646238" y="5121275"/>
            <a:ext cx="29625924" cy="14482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71488" marL="1176338" marR="0" rtl="0" algn="l">
              <a:spcBef>
                <a:spcPts val="22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b="0" baseline="0" i="0" sz="1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6238" marL="2547938" marR="0" rtl="0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b="0" baseline="0" i="0" sz="9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4637" marL="3919538" marR="0" rtl="0" algn="l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b="0" baseline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marL="5486400" marR="0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4013" marL="7053263" marR="0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013" marL="7510463" marR="0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013" marL="7967663" marR="0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013" marL="8424863" marR="0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013" marL="8882063" marR="0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b="0" baseline="0" i="0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1646238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11247438" y="19985037"/>
            <a:ext cx="1042352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 b="0" baseline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1900"/>
              </a:spcBef>
              <a:spcAft>
                <a:spcPts val="0"/>
              </a:spcAft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1" baseline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23591837" y="19985037"/>
            <a:ext cx="7680325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6725" lIns="313475" rIns="313475" tIns="15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03.png"/><Relationship Id="rId10" Type="http://schemas.openxmlformats.org/officeDocument/2006/relationships/image" Target="../media/image02.png"/><Relationship Id="rId13" Type="http://schemas.openxmlformats.org/officeDocument/2006/relationships/image" Target="../media/image05.png"/><Relationship Id="rId12" Type="http://schemas.openxmlformats.org/officeDocument/2006/relationships/image" Target="../media/image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Relationship Id="rId4" Type="http://schemas.openxmlformats.org/officeDocument/2006/relationships/image" Target="../media/image10.png"/><Relationship Id="rId9" Type="http://schemas.openxmlformats.org/officeDocument/2006/relationships/image" Target="../media/image01.png"/><Relationship Id="rId15" Type="http://schemas.openxmlformats.org/officeDocument/2006/relationships/image" Target="../media/image07.png"/><Relationship Id="rId14" Type="http://schemas.openxmlformats.org/officeDocument/2006/relationships/image" Target="../media/image06.png"/><Relationship Id="rId17" Type="http://schemas.openxmlformats.org/officeDocument/2006/relationships/image" Target="../media/image09.png"/><Relationship Id="rId16" Type="http://schemas.openxmlformats.org/officeDocument/2006/relationships/image" Target="../media/image08.png"/><Relationship Id="rId5" Type="http://schemas.openxmlformats.org/officeDocument/2006/relationships/image" Target="../media/image11.png"/><Relationship Id="rId19" Type="http://schemas.openxmlformats.org/officeDocument/2006/relationships/hyperlink" Target="https://www.youtube.com/watch?v=M972kv7pbNk&amp;ab_channel=TheKadiekof" TargetMode="External"/><Relationship Id="rId6" Type="http://schemas.openxmlformats.org/officeDocument/2006/relationships/image" Target="../media/image12.png"/><Relationship Id="rId18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/>
        </p:nvSpPr>
        <p:spPr>
          <a:xfrm>
            <a:off x="16518600" y="7324650"/>
            <a:ext cx="16399799" cy="69083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4800">
                <a:solidFill>
                  <a:srgbClr val="1155CC"/>
                </a:solidFill>
              </a:rPr>
              <a:t>How do we intercept the communication?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0" y="20116800"/>
            <a:ext cx="32918400" cy="18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8125" lIns="96250" rIns="96250" tIns="48125">
            <a:noAutofit/>
          </a:bodyPr>
          <a:lstStyle/>
          <a:p>
            <a:pPr indent="0" lvl="0" marL="0" marR="0" rtl="0" algn="ctr">
              <a:spcBef>
                <a:spcPts val="2300"/>
              </a:spcBef>
              <a:spcAft>
                <a:spcPts val="0"/>
              </a:spcAft>
              <a:buSzPct val="25000"/>
              <a:buNone/>
            </a:pPr>
            <a:r>
              <a:rPr b="1" baseline="0" i="0" lang="en-US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b="1" baseline="0" i="0" lang="en-US" sz="46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600"/>
              <a:t>21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4600">
                <a:solidFill>
                  <a:schemeClr val="dk1"/>
                </a:solidFill>
              </a:rPr>
              <a:t>ECE 362 Embedded Microcontroller Mini-Project − Fall 2015</a:t>
            </a:r>
          </a:p>
          <a:p>
            <a:pPr indent="0" lvl="0" marL="0" marR="0" rtl="0" algn="ctr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b="1" sz="4600"/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80050" y="21218525"/>
            <a:ext cx="2038349" cy="7270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0" y="21180425"/>
            <a:ext cx="3429000" cy="736599"/>
          </a:xfrm>
          <a:prstGeom prst="rect">
            <a:avLst/>
          </a:prstGeom>
          <a:noFill/>
          <a:ln>
            <a:noFill/>
          </a:ln>
        </p:spPr>
        <p:txBody>
          <a:bodyPr anchorCtr="0" anchor="t" bIns="48125" lIns="96250" rIns="96250" tIns="48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Digijock(ette)-Strength Digital System Design</a:t>
            </a:r>
            <a:r>
              <a:rPr b="0" baseline="3000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TM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16518600" y="2051100"/>
            <a:ext cx="16399799" cy="523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US" sz="4800">
                <a:solidFill>
                  <a:srgbClr val="1155CC"/>
                </a:solidFill>
              </a:rPr>
              <a:t>How does the GameCube talk to the controller?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0" y="14232900"/>
            <a:ext cx="32918400" cy="51566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4800"/>
              <a:t>Example of a macro - “Waveshine”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-100" y="0"/>
            <a:ext cx="32918400" cy="2051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1" lang="en-US" sz="6000"/>
              <a:t>Do you wish you could be</a:t>
            </a:r>
            <a:r>
              <a:rPr b="1" lang="en-US" sz="4800"/>
              <a:t> </a:t>
            </a:r>
            <a:r>
              <a:rPr b="1" lang="en-US" sz="6000">
                <a:solidFill>
                  <a:srgbClr val="1155CC"/>
                </a:solidFill>
              </a:rPr>
              <a:t>Frame Perfect</a:t>
            </a:r>
            <a:r>
              <a:rPr b="1" lang="en-US" sz="6000"/>
              <a:t>?</a:t>
            </a:r>
          </a:p>
          <a:p>
            <a:pPr algn="ctr">
              <a:spcBef>
                <a:spcPts val="0"/>
              </a:spcBef>
              <a:buNone/>
            </a:pPr>
            <a:r>
              <a:rPr b="1" lang="en-US" sz="3600"/>
              <a:t>A macro controller for the GameCube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0" y="2051100"/>
            <a:ext cx="16518599" cy="523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4800">
                <a:solidFill>
                  <a:srgbClr val="1155CC"/>
                </a:solidFill>
              </a:rPr>
              <a:t>What is a GameCube macro?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18441675" y="202054"/>
            <a:ext cx="5163599" cy="7364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22609750" y="6482575"/>
            <a:ext cx="54795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US" sz="3600"/>
              <a:t>Gamecube asks for data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28310650" y="6482575"/>
            <a:ext cx="4732199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US" sz="3600"/>
              <a:t>Controller responds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7530350" y="2906350"/>
            <a:ext cx="7970099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Single line master slave protocol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176" y="15208400"/>
            <a:ext cx="4374374" cy="3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5225" y="15202689"/>
            <a:ext cx="4374373" cy="3217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64275" y="15202700"/>
            <a:ext cx="4380993" cy="321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79945" y="15202751"/>
            <a:ext cx="4381000" cy="321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95625" y="15202750"/>
            <a:ext cx="4401548" cy="321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17875" y="4343275"/>
            <a:ext cx="3069624" cy="21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161300" y="4343275"/>
            <a:ext cx="2793179" cy="212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602301" y="18520725"/>
            <a:ext cx="123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US" sz="3600"/>
              <a:t>0 ms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18640790" y="3587475"/>
            <a:ext cx="1423799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US" sz="3600"/>
              <a:t>0 bit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6566417" y="18520725"/>
            <a:ext cx="1559099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31 ms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22058553" y="3587475"/>
            <a:ext cx="1423799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1 bit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12841194" y="18520725"/>
            <a:ext cx="1559099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94 ms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6822850" y="8182650"/>
            <a:ext cx="8138099" cy="515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-US" sz="3600"/>
              <a:t>Gamecube requests data from</a:t>
            </a:r>
          </a:p>
          <a:p>
            <a:pPr rtl="0">
              <a:spcBef>
                <a:spcPts val="0"/>
              </a:spcBef>
              <a:buNone/>
            </a:pPr>
            <a:r>
              <a:rPr b="1" lang="en-US" sz="3600"/>
              <a:t>controller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3600"/>
          </a:p>
          <a:p>
            <a:pPr rtl="0">
              <a:spcBef>
                <a:spcPts val="0"/>
              </a:spcBef>
              <a:buNone/>
            </a:pPr>
            <a:r>
              <a:rPr b="1" lang="en-US" sz="3600"/>
              <a:t>2. Micro reads from controller, PLD</a:t>
            </a:r>
          </a:p>
          <a:p>
            <a:pPr rtl="0">
              <a:spcBef>
                <a:spcPts val="0"/>
              </a:spcBef>
              <a:buNone/>
            </a:pPr>
            <a:r>
              <a:rPr b="1" lang="en-US" sz="3600"/>
              <a:t>writes previous (possibly altered) data to GameCube</a:t>
            </a:r>
            <a:r>
              <a:rPr b="1" lang="en-US" sz="3600">
                <a:solidFill>
                  <a:srgbClr val="FF0000"/>
                </a:solidFill>
              </a:rPr>
              <a:t>*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3600"/>
          </a:p>
          <a:p>
            <a:pPr rtl="0">
              <a:spcBef>
                <a:spcPts val="0"/>
              </a:spcBef>
              <a:buNone/>
            </a:pPr>
            <a:r>
              <a:rPr b="1" lang="en-US" sz="3600"/>
              <a:t>3. Micro loads PLD with new data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3600"/>
          </a:p>
          <a:p>
            <a:pPr lvl="0">
              <a:spcBef>
                <a:spcPts val="0"/>
              </a:spcBef>
              <a:buNone/>
            </a:pPr>
            <a:r>
              <a:rPr b="1" lang="en-US" sz="3600">
                <a:solidFill>
                  <a:srgbClr val="FF0000"/>
                </a:solidFill>
              </a:rPr>
              <a:t>*This adds one cycle (8ms) of delay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8803900" y="18541150"/>
            <a:ext cx="1808999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109 ms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24960950" y="18490300"/>
            <a:ext cx="1884599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156 ms</a:t>
            </a:r>
          </a:p>
        </p:txBody>
      </p:sp>
      <p:cxnSp>
        <p:nvCxnSpPr>
          <p:cNvPr id="110" name="Shape 110"/>
          <p:cNvCxnSpPr>
            <a:stCxn id="102" idx="3"/>
            <a:endCxn id="102" idx="3"/>
          </p:cNvCxnSpPr>
          <p:nvPr/>
        </p:nvCxnSpPr>
        <p:spPr>
          <a:xfrm>
            <a:off x="1840701" y="188843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1954823" y="18584000"/>
            <a:ext cx="0" cy="632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2" name="Shape 112"/>
          <p:cNvCxnSpPr/>
          <p:nvPr/>
        </p:nvCxnSpPr>
        <p:spPr>
          <a:xfrm>
            <a:off x="8150469" y="18584000"/>
            <a:ext cx="0" cy="632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3" name="Shape 113"/>
          <p:cNvCxnSpPr/>
          <p:nvPr/>
        </p:nvCxnSpPr>
        <p:spPr>
          <a:xfrm>
            <a:off x="14379335" y="18588212"/>
            <a:ext cx="0" cy="632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" name="Shape 114"/>
          <p:cNvCxnSpPr/>
          <p:nvPr/>
        </p:nvCxnSpPr>
        <p:spPr>
          <a:xfrm>
            <a:off x="20592010" y="18588237"/>
            <a:ext cx="0" cy="632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" name="Shape 115"/>
          <p:cNvCxnSpPr/>
          <p:nvPr/>
        </p:nvCxnSpPr>
        <p:spPr>
          <a:xfrm>
            <a:off x="26816262" y="18512037"/>
            <a:ext cx="0" cy="632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6" name="Shape 116"/>
          <p:cNvSpPr txBox="1"/>
          <p:nvPr/>
        </p:nvSpPr>
        <p:spPr>
          <a:xfrm>
            <a:off x="2202501" y="18520725"/>
            <a:ext cx="4118099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no input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960950" y="8108400"/>
            <a:ext cx="7115625" cy="220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60950" y="10058789"/>
            <a:ext cx="7115625" cy="220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960950" y="11956439"/>
            <a:ext cx="7115625" cy="2209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1364450" y="10792925"/>
            <a:ext cx="7970099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97669" y="18541170"/>
            <a:ext cx="704175" cy="7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9979275" y="18724675"/>
            <a:ext cx="316499" cy="4748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420500" y="2995550"/>
            <a:ext cx="15677400" cy="400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-"/>
            </a:pPr>
            <a:r>
              <a:rPr b="1" lang="en-US" sz="3600"/>
              <a:t>An automatic sequence of controller inputs that can cause a game to behave in a certain way.  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-"/>
            </a:pPr>
            <a:r>
              <a:rPr b="1" lang="en-US" sz="3600"/>
              <a:t>Macros can provide input faster and more precisely than human hands.  </a:t>
            </a:r>
          </a:p>
          <a:p>
            <a:pPr indent="-457200" lvl="0" marL="457200">
              <a:spcBef>
                <a:spcPts val="0"/>
              </a:spcBef>
              <a:buSzPct val="100000"/>
              <a:buChar char="-"/>
            </a:pPr>
            <a:r>
              <a:rPr b="1" lang="en-US" sz="3600"/>
              <a:t>This may give a player a competitive advantage and can even be used to create effects and combos that are impossible to do with human input.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678418" y="18588243"/>
            <a:ext cx="902149" cy="6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856200" y="18476125"/>
            <a:ext cx="1559099" cy="85188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 rot="2718433">
            <a:off x="23314251" y="18724607"/>
            <a:ext cx="316505" cy="4749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/>
        </p:nvSpPr>
        <p:spPr>
          <a:xfrm>
            <a:off x="27119900" y="18520725"/>
            <a:ext cx="4118099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no input</a:t>
            </a:r>
          </a:p>
        </p:txBody>
      </p:sp>
      <p:sp>
        <p:nvSpPr>
          <p:cNvPr id="128" name="Shape 128"/>
          <p:cNvSpPr/>
          <p:nvPr/>
        </p:nvSpPr>
        <p:spPr>
          <a:xfrm>
            <a:off x="9373125" y="18727650"/>
            <a:ext cx="316499" cy="316499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22555725" y="18803850"/>
            <a:ext cx="316499" cy="316499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988275" y="2995550"/>
            <a:ext cx="5324999" cy="360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1688125" y="4164950"/>
            <a:ext cx="7970099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29175" y="8348024"/>
            <a:ext cx="6755609" cy="5401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Shape 133"/>
          <p:cNvCxnSpPr/>
          <p:nvPr/>
        </p:nvCxnSpPr>
        <p:spPr>
          <a:xfrm>
            <a:off x="11262950" y="10577150"/>
            <a:ext cx="1292700" cy="1318799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4" name="Shape 134"/>
          <p:cNvSpPr txBox="1"/>
          <p:nvPr/>
        </p:nvSpPr>
        <p:spPr>
          <a:xfrm>
            <a:off x="12504175" y="11873050"/>
            <a:ext cx="3746100" cy="18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US" sz="3600"/>
              <a:t>Macro Button - </a:t>
            </a:r>
            <a:r>
              <a:rPr b="1" lang="en-US" sz="3600">
                <a:solidFill>
                  <a:srgbClr val="FF0000"/>
                </a:solidFill>
              </a:rPr>
              <a:t>Hold to enable macros</a:t>
            </a:r>
          </a:p>
        </p:txBody>
      </p:sp>
      <p:cxnSp>
        <p:nvCxnSpPr>
          <p:cNvPr id="135" name="Shape 135"/>
          <p:cNvCxnSpPr>
            <a:endCxn id="136" idx="3"/>
          </p:cNvCxnSpPr>
          <p:nvPr/>
        </p:nvCxnSpPr>
        <p:spPr>
          <a:xfrm rot="10800000">
            <a:off x="3759475" y="8629749"/>
            <a:ext cx="2250000" cy="549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6" name="Shape 136"/>
          <p:cNvSpPr txBox="1"/>
          <p:nvPr/>
        </p:nvSpPr>
        <p:spPr>
          <a:xfrm>
            <a:off x="330475" y="7970350"/>
            <a:ext cx="3429000" cy="131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“Short Hop Double Laser”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13404925" y="9951425"/>
            <a:ext cx="3069600" cy="73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“Drill Shine”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-100" y="7324650"/>
            <a:ext cx="16518599" cy="69083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4800">
                <a:solidFill>
                  <a:srgbClr val="1155CC"/>
                </a:solidFill>
              </a:rPr>
              <a:t>How do you start a macro?</a:t>
            </a:r>
          </a:p>
        </p:txBody>
      </p:sp>
      <p:cxnSp>
        <p:nvCxnSpPr>
          <p:cNvPr id="139" name="Shape 139"/>
          <p:cNvCxnSpPr/>
          <p:nvPr/>
        </p:nvCxnSpPr>
        <p:spPr>
          <a:xfrm>
            <a:off x="11183825" y="9627575"/>
            <a:ext cx="1978199" cy="501299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0" name="Shape 140"/>
          <p:cNvSpPr txBox="1"/>
          <p:nvPr/>
        </p:nvSpPr>
        <p:spPr>
          <a:xfrm>
            <a:off x="13034775" y="8252025"/>
            <a:ext cx="3069600" cy="73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“Moon Walk”</a:t>
            </a:r>
          </a:p>
        </p:txBody>
      </p:sp>
      <p:cxnSp>
        <p:nvCxnSpPr>
          <p:cNvPr id="141" name="Shape 141"/>
          <p:cNvCxnSpPr/>
          <p:nvPr/>
        </p:nvCxnSpPr>
        <p:spPr>
          <a:xfrm flipH="1" rot="10800000">
            <a:off x="10524400" y="8809850"/>
            <a:ext cx="2110200" cy="52799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2" name="Shape 142"/>
          <p:cNvSpPr/>
          <p:nvPr/>
        </p:nvSpPr>
        <p:spPr>
          <a:xfrm>
            <a:off x="6450628" y="11028475"/>
            <a:ext cx="316499" cy="4748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 rot="-5400000">
            <a:off x="7212628" y="10216651"/>
            <a:ext cx="316499" cy="4748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 rot="10800000">
            <a:off x="6424251" y="9404828"/>
            <a:ext cx="316499" cy="4748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 rot="5400000">
            <a:off x="5662251" y="10193205"/>
            <a:ext cx="316499" cy="4748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305900" y="10707187"/>
            <a:ext cx="3069600" cy="73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“Waveshine”</a:t>
            </a:r>
          </a:p>
        </p:txBody>
      </p:sp>
      <p:cxnSp>
        <p:nvCxnSpPr>
          <p:cNvPr id="147" name="Shape 147"/>
          <p:cNvCxnSpPr>
            <a:endCxn id="146" idx="3"/>
          </p:cNvCxnSpPr>
          <p:nvPr/>
        </p:nvCxnSpPr>
        <p:spPr>
          <a:xfrm flipH="1">
            <a:off x="3375500" y="10771537"/>
            <a:ext cx="1629900" cy="303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8" name="Shape 148"/>
          <p:cNvSpPr txBox="1"/>
          <p:nvPr/>
        </p:nvSpPr>
        <p:spPr>
          <a:xfrm>
            <a:off x="1573575" y="12861725"/>
            <a:ext cx="3069600" cy="73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“Multishine”</a:t>
            </a:r>
          </a:p>
        </p:txBody>
      </p:sp>
      <p:cxnSp>
        <p:nvCxnSpPr>
          <p:cNvPr id="149" name="Shape 149"/>
          <p:cNvCxnSpPr/>
          <p:nvPr/>
        </p:nvCxnSpPr>
        <p:spPr>
          <a:xfrm flipH="1">
            <a:off x="4457550" y="11303975"/>
            <a:ext cx="1758599" cy="140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0" name="Shape 150"/>
          <p:cNvSpPr txBox="1"/>
          <p:nvPr/>
        </p:nvSpPr>
        <p:spPr>
          <a:xfrm>
            <a:off x="6450375" y="12785525"/>
            <a:ext cx="37461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Switch between macro schemes</a:t>
            </a:r>
          </a:p>
        </p:txBody>
      </p:sp>
      <p:cxnSp>
        <p:nvCxnSpPr>
          <p:cNvPr id="151" name="Shape 151"/>
          <p:cNvCxnSpPr>
            <a:endCxn id="150" idx="0"/>
          </p:cNvCxnSpPr>
          <p:nvPr/>
        </p:nvCxnSpPr>
        <p:spPr>
          <a:xfrm>
            <a:off x="7807425" y="12212525"/>
            <a:ext cx="516000" cy="573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2" name="Shape 152"/>
          <p:cNvSpPr txBox="1"/>
          <p:nvPr/>
        </p:nvSpPr>
        <p:spPr>
          <a:xfrm>
            <a:off x="125775" y="19567325"/>
            <a:ext cx="32634301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/>
              <a:t>Jordan Huffaker             Eric Colter                                                                                                                               </a:t>
            </a:r>
            <a:r>
              <a:rPr b="1" lang="en-US" sz="3600">
                <a:solidFill>
                  <a:schemeClr val="dk1"/>
                </a:solidFill>
              </a:rPr>
              <a:t>Kyle Diekhoff             Diego De La Fuente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7883625" y="19610200"/>
            <a:ext cx="15869100" cy="63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u="sng">
                <a:solidFill>
                  <a:schemeClr val="hlink"/>
                </a:solidFill>
                <a:hlinkClick r:id="rId19"/>
              </a:rPr>
              <a:t>https://www.youtube.com/watch?v=M972kv7pbNk&amp;ab_channel=TheKadiekof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